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87" r:id="rId5"/>
    <p:sldId id="274" r:id="rId6"/>
    <p:sldId id="259" r:id="rId7"/>
    <p:sldId id="273" r:id="rId8"/>
    <p:sldId id="271" r:id="rId9"/>
    <p:sldId id="279" r:id="rId10"/>
    <p:sldId id="286" r:id="rId11"/>
    <p:sldId id="260" r:id="rId12"/>
    <p:sldId id="280" r:id="rId13"/>
    <p:sldId id="281" r:id="rId14"/>
    <p:sldId id="262" r:id="rId15"/>
    <p:sldId id="277" r:id="rId16"/>
    <p:sldId id="261" r:id="rId17"/>
    <p:sldId id="263" r:id="rId18"/>
    <p:sldId id="278" r:id="rId19"/>
    <p:sldId id="266" r:id="rId20"/>
    <p:sldId id="267" r:id="rId21"/>
    <p:sldId id="268" r:id="rId22"/>
    <p:sldId id="269" r:id="rId23"/>
    <p:sldId id="282"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C7C"/>
    <a:srgbClr val="DCDCDC"/>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8848" autoAdjust="0"/>
  </p:normalViewPr>
  <p:slideViewPr>
    <p:cSldViewPr snapToGrid="0">
      <p:cViewPr varScale="1">
        <p:scale>
          <a:sx n="129" d="100"/>
          <a:sy n="129" d="100"/>
        </p:scale>
        <p:origin x="576" y="84"/>
      </p:cViewPr>
      <p:guideLst/>
    </p:cSldViewPr>
  </p:slideViewPr>
  <p:outlineViewPr>
    <p:cViewPr>
      <p:scale>
        <a:sx n="33" d="100"/>
        <a:sy n="33" d="100"/>
      </p:scale>
      <p:origin x="0" y="-138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74EE3-0D36-4A5D-9AD5-7791B5B49461}" type="datetimeFigureOut">
              <a:rPr lang="en-US" smtClean="0"/>
              <a:t>9/26/2019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C2340-1DB2-492A-A412-E7E2A649C1E4}" type="slidenum">
              <a:rPr lang="en-US" smtClean="0"/>
              <a:t>‹#›</a:t>
            </a:fld>
            <a:endParaRPr lang="en-US"/>
          </a:p>
        </p:txBody>
      </p:sp>
    </p:spTree>
    <p:extLst>
      <p:ext uri="{BB962C8B-B14F-4D97-AF65-F5344CB8AC3E}">
        <p14:creationId xmlns:p14="http://schemas.microsoft.com/office/powerpoint/2010/main" val="413781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a:t>
            </a:fld>
            <a:endParaRPr lang="en-US"/>
          </a:p>
        </p:txBody>
      </p:sp>
    </p:spTree>
    <p:extLst>
      <p:ext uri="{BB962C8B-B14F-4D97-AF65-F5344CB8AC3E}">
        <p14:creationId xmlns:p14="http://schemas.microsoft.com/office/powerpoint/2010/main" val="112543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223863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11</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12</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4024219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14</a:t>
            </a:fld>
            <a:endParaRPr lang="en-US"/>
          </a:p>
        </p:txBody>
      </p:sp>
    </p:spTree>
    <p:extLst>
      <p:ext uri="{BB962C8B-B14F-4D97-AF65-F5344CB8AC3E}">
        <p14:creationId xmlns:p14="http://schemas.microsoft.com/office/powerpoint/2010/main" val="102945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15</a:t>
            </a:fld>
            <a:endParaRPr lang="en-US"/>
          </a:p>
        </p:txBody>
      </p:sp>
    </p:spTree>
    <p:extLst>
      <p:ext uri="{BB962C8B-B14F-4D97-AF65-F5344CB8AC3E}">
        <p14:creationId xmlns:p14="http://schemas.microsoft.com/office/powerpoint/2010/main" val="103887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345688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194131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a:t>
            </a:fld>
            <a:endParaRPr lang="en-US"/>
          </a:p>
        </p:txBody>
      </p:sp>
    </p:spTree>
    <p:extLst>
      <p:ext uri="{BB962C8B-B14F-4D97-AF65-F5344CB8AC3E}">
        <p14:creationId xmlns:p14="http://schemas.microsoft.com/office/powerpoint/2010/main" val="750701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21</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22</a:t>
            </a:fld>
            <a:endParaRPr lang="en-US"/>
          </a:p>
        </p:txBody>
      </p:sp>
    </p:spTree>
    <p:extLst>
      <p:ext uri="{BB962C8B-B14F-4D97-AF65-F5344CB8AC3E}">
        <p14:creationId xmlns:p14="http://schemas.microsoft.com/office/powerpoint/2010/main" val="331272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23</a:t>
            </a:fld>
            <a:endParaRPr lang="en-US"/>
          </a:p>
        </p:txBody>
      </p:sp>
    </p:spTree>
    <p:extLst>
      <p:ext uri="{BB962C8B-B14F-4D97-AF65-F5344CB8AC3E}">
        <p14:creationId xmlns:p14="http://schemas.microsoft.com/office/powerpoint/2010/main" val="405193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24</a:t>
            </a:fld>
            <a:endParaRPr lang="en-US"/>
          </a:p>
        </p:txBody>
      </p:sp>
    </p:spTree>
    <p:extLst>
      <p:ext uri="{BB962C8B-B14F-4D97-AF65-F5344CB8AC3E}">
        <p14:creationId xmlns:p14="http://schemas.microsoft.com/office/powerpoint/2010/main" val="156075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17370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9</a:t>
            </a:fld>
            <a:endParaRPr lang="en-US"/>
          </a:p>
        </p:txBody>
      </p:sp>
    </p:spTree>
    <p:extLst>
      <p:ext uri="{BB962C8B-B14F-4D97-AF65-F5344CB8AC3E}">
        <p14:creationId xmlns:p14="http://schemas.microsoft.com/office/powerpoint/2010/main" val="328521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8A6C-B31F-48D0-AC1A-1487477D2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266249-86FE-497D-AA89-C9FBBE856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DA3E-4347-47B5-9694-03BC4F487CA7}"/>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436128BF-3B4F-4E35-885D-8682C7F30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9C5D2-82DC-4FEA-84DD-E6FD3F9CF9CB}"/>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401774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C4AA-5272-48A2-9E6E-0CE0E0515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24ED27-CC95-481A-9536-6E7F3C32E5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64A6A-CE04-44ED-831A-E57B6EE37BB2}"/>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24A20033-907D-42B5-938D-706BC661D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91F0-D9A4-4FAC-A243-71C293107D3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517274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5D854-FB6D-45BC-BF15-DE87D0C3D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97A35-9067-4614-A8EA-042676CA77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A8A0E-25AB-48EC-86F6-86EEB691D131}"/>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C06F853D-98B9-4B2D-B3EA-471BE13DD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5DF9D-EDBD-4F6E-BA40-8F4B164B8EF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20576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51565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979-82FE-4228-9353-7A7FB34FE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64E9C4-FA6A-4E96-BA50-070B61D1FA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4B049C-C5AF-4263-A426-2D91C95DD5DB}"/>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34569BB2-9645-4869-BD10-06BF38C38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2387C-8FE5-429E-B16A-E0971DBC26F0}"/>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9444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9C52-13D8-4C60-8E71-EA239AD1C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1A5EB4-A135-47C5-B489-6A8F05714E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FA3C-B661-4A14-9071-EA19B0AAF5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E39448-EFFE-459A-9A9C-0ACE5F7875AB}"/>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6" name="Footer Placeholder 5">
            <a:extLst>
              <a:ext uri="{FF2B5EF4-FFF2-40B4-BE49-F238E27FC236}">
                <a16:creationId xmlns:a16="http://schemas.microsoft.com/office/drawing/2014/main" id="{655394D4-DB99-4739-8E5B-070B7AEEF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8C9F3-6A35-4B16-93FE-743BB5EE6DA2}"/>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64715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3E6-0FBA-4EF5-8074-C9BC54518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67D5DF-2B4D-4E08-8B03-131C1C884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6B811A-5261-4AD6-B2BA-AD2F94EB91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9CBCE-8E0D-4CE1-BD43-E5013D1D40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3FE3A-3C43-470C-BB77-B0EBF63A26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09E82-1648-4B1C-A960-CD8355961597}"/>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8" name="Footer Placeholder 7">
            <a:extLst>
              <a:ext uri="{FF2B5EF4-FFF2-40B4-BE49-F238E27FC236}">
                <a16:creationId xmlns:a16="http://schemas.microsoft.com/office/drawing/2014/main" id="{5A74295C-4F76-4BBE-A882-3546488DF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983D7-D667-4ED6-817A-0F971719FA9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85491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483-0BE9-42AD-BB7B-7821F8F8E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61A13-8BED-45A2-B202-CD16FC6DC050}"/>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4" name="Footer Placeholder 3">
            <a:extLst>
              <a:ext uri="{FF2B5EF4-FFF2-40B4-BE49-F238E27FC236}">
                <a16:creationId xmlns:a16="http://schemas.microsoft.com/office/drawing/2014/main" id="{435EB712-5D1B-4452-A37C-79CE2DBC0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04177-5503-440E-8677-F5B086A8A813}"/>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167827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EF83-143C-4AA3-B3AB-C0075A167691}"/>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3" name="Footer Placeholder 2">
            <a:extLst>
              <a:ext uri="{FF2B5EF4-FFF2-40B4-BE49-F238E27FC236}">
                <a16:creationId xmlns:a16="http://schemas.microsoft.com/office/drawing/2014/main" id="{3F149075-43F2-4045-8C26-E1755F93EC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A0CDF-4068-4DB9-8CEE-AD8DEF46219E}"/>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82804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085A-B30A-45BD-A178-CD4003B59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1D6C4F-F938-4BB7-A3F4-6EF8E90EA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3E927E-C990-4A57-9000-4F9C984EF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52D679-897A-4023-B0A9-044CB364E98D}"/>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6" name="Footer Placeholder 5">
            <a:extLst>
              <a:ext uri="{FF2B5EF4-FFF2-40B4-BE49-F238E27FC236}">
                <a16:creationId xmlns:a16="http://schemas.microsoft.com/office/drawing/2014/main" id="{D9BF7F24-3F73-4FDC-BB5E-2F32B5B3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C8B6FD-3139-4635-90F9-E9C5AA2CDAB5}"/>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2930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517D-F6EB-4EE8-BD89-8115FA8CE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6C7B-8BC0-4346-9421-36C0EF836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14A87-1058-4CC9-A95B-7F4489F11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7AE70-364B-420E-8A70-001FC318817B}"/>
              </a:ext>
            </a:extLst>
          </p:cNvPr>
          <p:cNvSpPr>
            <a:spLocks noGrp="1"/>
          </p:cNvSpPr>
          <p:nvPr>
            <p:ph type="dt" sz="half" idx="10"/>
          </p:nvPr>
        </p:nvSpPr>
        <p:spPr/>
        <p:txBody>
          <a:bodyPr/>
          <a:lstStyle/>
          <a:p>
            <a:fld id="{51FA833E-8EC0-47D2-A613-C9FFF30D0AAF}" type="datetimeFigureOut">
              <a:rPr lang="en-US" smtClean="0"/>
              <a:t>9/26/2019</a:t>
            </a:fld>
            <a:endParaRPr lang="en-US"/>
          </a:p>
        </p:txBody>
      </p:sp>
      <p:sp>
        <p:nvSpPr>
          <p:cNvPr id="6" name="Footer Placeholder 5">
            <a:extLst>
              <a:ext uri="{FF2B5EF4-FFF2-40B4-BE49-F238E27FC236}">
                <a16:creationId xmlns:a16="http://schemas.microsoft.com/office/drawing/2014/main" id="{3F234DB6-5238-40B9-AE6B-A2C975973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D7E0A-6D9E-400F-99AB-0D0A848EDFF1}"/>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3131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17E4-2062-430B-83FE-D79B5E787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F4FA3-A1D5-4955-90E7-1B3BEA931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455FC-4744-49CB-BCB9-F988766CF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A833E-8EC0-47D2-A613-C9FFF30D0AAF}" type="datetimeFigureOut">
              <a:rPr lang="en-US" smtClean="0"/>
              <a:t>9/26/2019</a:t>
            </a:fld>
            <a:endParaRPr lang="en-US"/>
          </a:p>
        </p:txBody>
      </p:sp>
      <p:sp>
        <p:nvSpPr>
          <p:cNvPr id="5" name="Footer Placeholder 4">
            <a:extLst>
              <a:ext uri="{FF2B5EF4-FFF2-40B4-BE49-F238E27FC236}">
                <a16:creationId xmlns:a16="http://schemas.microsoft.com/office/drawing/2014/main" id="{19F5D26A-0CA3-41F7-BE08-20B31A7D3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42B0E4-AA5B-4BB9-B86A-67327F25B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9FA9C-9E77-412D-8425-71DE6AD635BA}" type="slidenum">
              <a:rPr lang="en-US" smtClean="0"/>
              <a:t>‹#›</a:t>
            </a:fld>
            <a:endParaRPr lang="en-US"/>
          </a:p>
        </p:txBody>
      </p:sp>
    </p:spTree>
    <p:extLst>
      <p:ext uri="{BB962C8B-B14F-4D97-AF65-F5344CB8AC3E}">
        <p14:creationId xmlns:p14="http://schemas.microsoft.com/office/powerpoint/2010/main" val="640051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theurlist.com/levin-appinsigh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32" name="Group 25"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7"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33" name="Oval 27">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9"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1" name="Rectangle 30"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F7A6D6-5193-49D2-9FAA-6BB5E9B6E3DE}"/>
              </a:ext>
            </a:extLst>
          </p:cNvPr>
          <p:cNvSpPr>
            <a:spLocks noGrp="1"/>
          </p:cNvSpPr>
          <p:nvPr>
            <p:ph type="ctrTitle"/>
          </p:nvPr>
        </p:nvSpPr>
        <p:spPr>
          <a:xfrm>
            <a:off x="511865" y="2776538"/>
            <a:ext cx="10992677" cy="1381188"/>
          </a:xfrm>
        </p:spPr>
        <p:txBody>
          <a:bodyPr anchor="ctr">
            <a:normAutofit/>
          </a:bodyPr>
          <a:lstStyle/>
          <a:p>
            <a:r>
              <a:rPr lang="en-US" sz="4400" dirty="0">
                <a:solidFill>
                  <a:schemeClr val="bg2"/>
                </a:solidFill>
              </a:rPr>
              <a:t>The Tool You Never Knew You Needed</a:t>
            </a:r>
          </a:p>
        </p:txBody>
      </p:sp>
      <p:sp>
        <p:nvSpPr>
          <p:cNvPr id="3" name="Subtitle 2">
            <a:extLst>
              <a:ext uri="{FF2B5EF4-FFF2-40B4-BE49-F238E27FC236}">
                <a16:creationId xmlns:a16="http://schemas.microsoft.com/office/drawing/2014/main" id="{C18AC314-3B32-4615-A9C8-8AC86B6200B7}"/>
              </a:ext>
            </a:extLst>
          </p:cNvPr>
          <p:cNvSpPr>
            <a:spLocks noGrp="1"/>
          </p:cNvSpPr>
          <p:nvPr>
            <p:ph type="subTitle" idx="1"/>
          </p:nvPr>
        </p:nvSpPr>
        <p:spPr>
          <a:xfrm>
            <a:off x="1524000" y="4495800"/>
            <a:ext cx="9144000" cy="762000"/>
          </a:xfrm>
        </p:spPr>
        <p:txBody>
          <a:bodyPr>
            <a:normAutofit/>
          </a:bodyPr>
          <a:lstStyle/>
          <a:p>
            <a:r>
              <a:rPr lang="en-US" sz="2800" dirty="0"/>
              <a:t>An Introduction to Application Insights</a:t>
            </a:r>
          </a:p>
        </p:txBody>
      </p:sp>
    </p:spTree>
    <p:extLst>
      <p:ext uri="{BB962C8B-B14F-4D97-AF65-F5344CB8AC3E}">
        <p14:creationId xmlns:p14="http://schemas.microsoft.com/office/powerpoint/2010/main" val="34889209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14" name="Picture 13">
            <a:extLst>
              <a:ext uri="{FF2B5EF4-FFF2-40B4-BE49-F238E27FC236}">
                <a16:creationId xmlns:a16="http://schemas.microsoft.com/office/drawing/2014/main" id="{5280E4AA-75D4-4C24-B7CF-CF2A41EC1A6D}"/>
              </a:ext>
            </a:extLst>
          </p:cNvPr>
          <p:cNvPicPr>
            <a:picLocks noChangeAspect="1"/>
          </p:cNvPicPr>
          <p:nvPr/>
        </p:nvPicPr>
        <p:blipFill>
          <a:blip r:embed="rId3"/>
          <a:stretch>
            <a:fillRect/>
          </a:stretch>
        </p:blipFill>
        <p:spPr>
          <a:xfrm>
            <a:off x="241485" y="1690688"/>
            <a:ext cx="11703736" cy="4608993"/>
          </a:xfrm>
          <a:prstGeom prst="rect">
            <a:avLst/>
          </a:prstGeom>
        </p:spPr>
      </p:pic>
      <p:grpSp>
        <p:nvGrpSpPr>
          <p:cNvPr id="15" name="Group 14">
            <a:extLst>
              <a:ext uri="{FF2B5EF4-FFF2-40B4-BE49-F238E27FC236}">
                <a16:creationId xmlns:a16="http://schemas.microsoft.com/office/drawing/2014/main" id="{D27B2B9D-334A-460F-9E9E-F6DF40DA4AF7}"/>
              </a:ext>
            </a:extLst>
          </p:cNvPr>
          <p:cNvGrpSpPr/>
          <p:nvPr/>
        </p:nvGrpSpPr>
        <p:grpSpPr>
          <a:xfrm>
            <a:off x="4868205" y="4231401"/>
            <a:ext cx="3318537" cy="806979"/>
            <a:chOff x="4919133" y="4250267"/>
            <a:chExt cx="3318537" cy="806979"/>
          </a:xfrm>
        </p:grpSpPr>
        <p:sp>
          <p:nvSpPr>
            <p:cNvPr id="16" name="Multiplication Sign 15">
              <a:extLst>
                <a:ext uri="{FF2B5EF4-FFF2-40B4-BE49-F238E27FC236}">
                  <a16:creationId xmlns:a16="http://schemas.microsoft.com/office/drawing/2014/main" id="{85DC479B-487E-4013-BD5E-D95CFF8D0434}"/>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1C00B20F-4E25-4BA8-A6C6-775F6ECE2588}"/>
                </a:ext>
              </a:extLst>
            </p:cNvPr>
            <p:cNvSpPr txBox="1"/>
            <p:nvPr/>
          </p:nvSpPr>
          <p:spPr>
            <a:xfrm>
              <a:off x="5884333" y="4395223"/>
              <a:ext cx="235333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rPr>
                <a:t>Configurable in portal</a:t>
              </a:r>
            </a:p>
          </p:txBody>
        </p:sp>
      </p:grpSp>
    </p:spTree>
    <p:extLst>
      <p:ext uri="{BB962C8B-B14F-4D97-AF65-F5344CB8AC3E}">
        <p14:creationId xmlns:p14="http://schemas.microsoft.com/office/powerpoint/2010/main" val="1260205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Enable Extension on App Service Directly</a:t>
            </a:r>
          </a:p>
        </p:txBody>
      </p:sp>
      <p:pic>
        <p:nvPicPr>
          <p:cNvPr id="5" name="Picture 4">
            <a:extLst>
              <a:ext uri="{FF2B5EF4-FFF2-40B4-BE49-F238E27FC236}">
                <a16:creationId xmlns:a16="http://schemas.microsoft.com/office/drawing/2014/main" id="{DECBA1EF-2B20-4509-BA7F-045C277F0B15}"/>
              </a:ext>
            </a:extLst>
          </p:cNvPr>
          <p:cNvPicPr>
            <a:picLocks noChangeAspect="1"/>
          </p:cNvPicPr>
          <p:nvPr/>
        </p:nvPicPr>
        <p:blipFill>
          <a:blip r:embed="rId3"/>
          <a:stretch>
            <a:fillRect/>
          </a:stretch>
        </p:blipFill>
        <p:spPr>
          <a:xfrm>
            <a:off x="505494" y="515211"/>
            <a:ext cx="10863090" cy="6119999"/>
          </a:xfrm>
          <a:prstGeom prst="rect">
            <a:avLst/>
          </a:prstGeom>
        </p:spPr>
      </p:pic>
      <p:pic>
        <p:nvPicPr>
          <p:cNvPr id="6" name="Picture 5">
            <a:extLst>
              <a:ext uri="{FF2B5EF4-FFF2-40B4-BE49-F238E27FC236}">
                <a16:creationId xmlns:a16="http://schemas.microsoft.com/office/drawing/2014/main" id="{4D8D875E-50CA-4975-9E55-615FC9BEF282}"/>
              </a:ext>
            </a:extLst>
          </p:cNvPr>
          <p:cNvPicPr>
            <a:picLocks noChangeAspect="1"/>
          </p:cNvPicPr>
          <p:nvPr/>
        </p:nvPicPr>
        <p:blipFill>
          <a:blip r:embed="rId4"/>
          <a:stretch>
            <a:fillRect/>
          </a:stretch>
        </p:blipFill>
        <p:spPr>
          <a:xfrm>
            <a:off x="505494" y="2010362"/>
            <a:ext cx="11197321" cy="3815568"/>
          </a:xfrm>
          <a:prstGeom prst="rect">
            <a:avLst/>
          </a:prstGeom>
        </p:spPr>
      </p:pic>
      <p:pic>
        <p:nvPicPr>
          <p:cNvPr id="7" name="Picture 6">
            <a:extLst>
              <a:ext uri="{FF2B5EF4-FFF2-40B4-BE49-F238E27FC236}">
                <a16:creationId xmlns:a16="http://schemas.microsoft.com/office/drawing/2014/main" id="{DBF4349A-8A94-455F-8CA6-58F6F1A83C54}"/>
              </a:ext>
            </a:extLst>
          </p:cNvPr>
          <p:cNvPicPr>
            <a:picLocks noChangeAspect="1"/>
          </p:cNvPicPr>
          <p:nvPr/>
        </p:nvPicPr>
        <p:blipFill>
          <a:blip r:embed="rId5"/>
          <a:stretch>
            <a:fillRect/>
          </a:stretch>
        </p:blipFill>
        <p:spPr>
          <a:xfrm>
            <a:off x="2071105" y="536765"/>
            <a:ext cx="8235754" cy="6299681"/>
          </a:xfrm>
          <a:prstGeom prst="rect">
            <a:avLst/>
          </a:prstGeom>
        </p:spPr>
      </p:pic>
    </p:spTree>
    <p:extLst>
      <p:ext uri="{BB962C8B-B14F-4D97-AF65-F5344CB8AC3E}">
        <p14:creationId xmlns:p14="http://schemas.microsoft.com/office/powerpoint/2010/main" val="898485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1196405" y="1087582"/>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755963" y="180900"/>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253615" y="269432"/>
            <a:ext cx="7268109" cy="6056064"/>
          </a:xfrm>
          <a:prstGeom prst="rect">
            <a:avLst/>
          </a:prstGeom>
        </p:spPr>
      </p:pic>
    </p:spTree>
    <p:extLst>
      <p:ext uri="{BB962C8B-B14F-4D97-AF65-F5344CB8AC3E}">
        <p14:creationId xmlns:p14="http://schemas.microsoft.com/office/powerpoint/2010/main" val="1592350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08FBC3-029A-44D5-834D-9D8522BAE398}"/>
              </a:ext>
            </a:extLst>
          </p:cNvPr>
          <p:cNvSpPr txBox="1"/>
          <p:nvPr/>
        </p:nvSpPr>
        <p:spPr>
          <a:xfrm>
            <a:off x="851947" y="2010362"/>
            <a:ext cx="6469335" cy="369332"/>
          </a:xfrm>
          <a:prstGeom prst="rect">
            <a:avLst/>
          </a:prstGeom>
          <a:noFill/>
        </p:spPr>
        <p:txBody>
          <a:bodyPr wrap="none" rtlCol="0">
            <a:spAutoFit/>
          </a:bodyPr>
          <a:lstStyle/>
          <a:p>
            <a:pPr marL="285750" indent="-285750">
              <a:buFont typeface="Arial" panose="020B0604020202020204" pitchFamily="34" charset="0"/>
              <a:buChar char="•"/>
            </a:pPr>
            <a:r>
              <a:rPr lang="en-US" dirty="0"/>
              <a:t>Application Insights Status Monitor (for IIS Servers like on-</a:t>
            </a:r>
            <a:r>
              <a:rPr lang="en-US" dirty="0" err="1"/>
              <a:t>prem</a:t>
            </a:r>
            <a:r>
              <a:rPr lang="en-US" dirty="0"/>
              <a:t>)</a:t>
            </a:r>
          </a:p>
        </p:txBody>
      </p:sp>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What about IIS?</a:t>
            </a:r>
          </a:p>
        </p:txBody>
      </p:sp>
      <p:sp>
        <p:nvSpPr>
          <p:cNvPr id="9" name="TextBox 8">
            <a:extLst>
              <a:ext uri="{FF2B5EF4-FFF2-40B4-BE49-F238E27FC236}">
                <a16:creationId xmlns:a16="http://schemas.microsoft.com/office/drawing/2014/main" id="{37C23327-E442-48E6-9E73-78AB97D6A4BE}"/>
              </a:ext>
            </a:extLst>
          </p:cNvPr>
          <p:cNvSpPr txBox="1"/>
          <p:nvPr/>
        </p:nvSpPr>
        <p:spPr>
          <a:xfrm>
            <a:off x="833002" y="1938761"/>
            <a:ext cx="8196603" cy="1692771"/>
          </a:xfrm>
          <a:prstGeom prst="rect">
            <a:avLst/>
          </a:prstGeom>
          <a:noFill/>
        </p:spPr>
        <p:txBody>
          <a:bodyPr wrap="none" rtlCol="0">
            <a:spAutoFit/>
          </a:bodyPr>
          <a:lstStyle/>
          <a:p>
            <a:pPr marL="285750" indent="-285750">
              <a:buFont typeface="Arial" panose="020B0604020202020204" pitchFamily="34" charset="0"/>
              <a:buChar char="•"/>
            </a:pPr>
            <a:r>
              <a:rPr lang="en-US" sz="3200" b="1" dirty="0"/>
              <a:t>Application Insights Status Monitor</a:t>
            </a:r>
          </a:p>
          <a:p>
            <a:pPr marL="742950" lvl="1" indent="-285750">
              <a:buFont typeface="Arial" panose="020B0604020202020204" pitchFamily="34" charset="0"/>
              <a:buChar char="•"/>
            </a:pPr>
            <a:r>
              <a:rPr lang="en-US" sz="2400" dirty="0"/>
              <a:t>PowerShell Module</a:t>
            </a:r>
          </a:p>
          <a:p>
            <a:pPr marL="742950" lvl="1" indent="-285750">
              <a:buFont typeface="Arial" panose="020B0604020202020204" pitchFamily="34" charset="0"/>
              <a:buChar char="•"/>
            </a:pPr>
            <a:r>
              <a:rPr lang="en-US" sz="2400" dirty="0"/>
              <a:t>Codeless Instrumentation of .NET Web Apps hosted in IIS</a:t>
            </a:r>
          </a:p>
          <a:p>
            <a:pPr marL="742950" lvl="1" indent="-285750">
              <a:buFont typeface="Arial" panose="020B0604020202020204" pitchFamily="34" charset="0"/>
              <a:buChar char="•"/>
            </a:pPr>
            <a:r>
              <a:rPr lang="en-US" sz="2400" dirty="0"/>
              <a:t>API commands to “turn on “features”</a:t>
            </a:r>
          </a:p>
        </p:txBody>
      </p:sp>
    </p:spTree>
    <p:extLst>
      <p:ext uri="{BB962C8B-B14F-4D97-AF65-F5344CB8AC3E}">
        <p14:creationId xmlns:p14="http://schemas.microsoft.com/office/powerpoint/2010/main" val="1471620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childTnLst>
                                </p:cTn>
                              </p:par>
                              <p:par>
                                <p:cTn id="22" presetID="10" presetClass="entr" presetSubtype="0" fill="hold" grpId="0" nodeType="withEffect">
                                  <p:stCondLst>
                                    <p:cond delay="350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Setting up App Insights</a:t>
            </a:r>
          </a:p>
        </p:txBody>
      </p:sp>
      <p:sp>
        <p:nvSpPr>
          <p:cNvPr id="3" name="Content Placeholder 2">
            <a:extLst>
              <a:ext uri="{FF2B5EF4-FFF2-40B4-BE49-F238E27FC236}">
                <a16:creationId xmlns:a16="http://schemas.microsoft.com/office/drawing/2014/main" id="{3268A64B-84D3-4B91-9768-13F0B1310CB3}"/>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33538378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637580" cy="3277961"/>
          </a:xfrm>
        </p:spPr>
        <p:txBody>
          <a:bodyPr vert="horz" lIns="91440" tIns="45720" rIns="91440" bIns="45720" rtlCol="0" anchor="t">
            <a:normAutofit/>
          </a:bodyPr>
          <a:lstStyle/>
          <a:p>
            <a:r>
              <a:rPr lang="en-US" sz="8800" kern="1200" dirty="0">
                <a:solidFill>
                  <a:schemeClr val="tx1"/>
                </a:solidFill>
                <a:latin typeface="+mj-lt"/>
                <a:ea typeface="+mj-ea"/>
                <a:cs typeface="+mj-cs"/>
              </a:rPr>
              <a:t>What do I do with this data?</a:t>
            </a:r>
          </a:p>
        </p:txBody>
      </p:sp>
    </p:spTree>
    <p:extLst>
      <p:ext uri="{BB962C8B-B14F-4D97-AF65-F5344CB8AC3E}">
        <p14:creationId xmlns:p14="http://schemas.microsoft.com/office/powerpoint/2010/main" val="38257230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Consuming Telemetry in Action</a:t>
            </a:r>
          </a:p>
        </p:txBody>
      </p:sp>
      <p:sp>
        <p:nvSpPr>
          <p:cNvPr id="3" name="Content Placeholder 2">
            <a:extLst>
              <a:ext uri="{FF2B5EF4-FFF2-40B4-BE49-F238E27FC236}">
                <a16:creationId xmlns:a16="http://schemas.microsoft.com/office/drawing/2014/main" id="{DD88E765-5787-4FD8-8B37-1856634B5695}"/>
              </a:ext>
            </a:extLst>
          </p:cNvPr>
          <p:cNvSpPr>
            <a:spLocks noGrp="1"/>
          </p:cNvSpPr>
          <p:nvPr>
            <p:ph idx="1"/>
          </p:nvPr>
        </p:nvSpPr>
        <p:spPr>
          <a:xfrm>
            <a:off x="804672" y="1300450"/>
            <a:ext cx="4167376" cy="1155525"/>
          </a:xfrm>
        </p:spPr>
        <p:txBody>
          <a:bodyPr vert="horz" lIns="91440" tIns="45720" rIns="91440" bIns="45720" rtlCol="0" anchor="b">
            <a:norm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8084190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E0D3A-5125-4E7E-9D8A-6A0C7D201FDD}"/>
              </a:ext>
            </a:extLst>
          </p:cNvPr>
          <p:cNvSpPr>
            <a:spLocks noGrp="1"/>
          </p:cNvSpPr>
          <p:nvPr>
            <p:ph type="title"/>
          </p:nvPr>
        </p:nvSpPr>
        <p:spPr>
          <a:xfrm>
            <a:off x="804671" y="2600324"/>
            <a:ext cx="6405753" cy="3277961"/>
          </a:xfrm>
        </p:spPr>
        <p:txBody>
          <a:bodyPr vert="horz" lIns="91440" tIns="45720" rIns="91440" bIns="45720" rtlCol="0" anchor="t">
            <a:noAutofit/>
          </a:bodyPr>
          <a:lstStyle/>
          <a:p>
            <a:r>
              <a:rPr lang="en-US" sz="8800" kern="1200" dirty="0">
                <a:solidFill>
                  <a:schemeClr val="tx1"/>
                </a:solidFill>
                <a:latin typeface="+mj-lt"/>
                <a:ea typeface="+mj-ea"/>
                <a:cs typeface="+mj-cs"/>
              </a:rPr>
              <a:t>I have production </a:t>
            </a:r>
            <a:r>
              <a:rPr lang="en-US" sz="8800" dirty="0"/>
              <a:t>i</a:t>
            </a:r>
            <a:r>
              <a:rPr lang="en-US" sz="8800" kern="1200" dirty="0">
                <a:solidFill>
                  <a:schemeClr val="tx1"/>
                </a:solidFill>
                <a:latin typeface="+mj-lt"/>
                <a:ea typeface="+mj-ea"/>
                <a:cs typeface="+mj-cs"/>
              </a:rPr>
              <a:t>ssues</a:t>
            </a:r>
          </a:p>
        </p:txBody>
      </p:sp>
    </p:spTree>
    <p:extLst>
      <p:ext uri="{BB962C8B-B14F-4D97-AF65-F5344CB8AC3E}">
        <p14:creationId xmlns:p14="http://schemas.microsoft.com/office/powerpoint/2010/main" val="23261130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Really Anything Else</a:t>
            </a:r>
          </a:p>
        </p:txBody>
      </p:sp>
    </p:spTree>
    <p:extLst>
      <p:ext uri="{BB962C8B-B14F-4D97-AF65-F5344CB8AC3E}">
        <p14:creationId xmlns:p14="http://schemas.microsoft.com/office/powerpoint/2010/main" val="525056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46FA30-49F3-4061-8ACF-296A11248835}"/>
              </a:ext>
            </a:extLst>
          </p:cNvPr>
          <p:cNvSpPr>
            <a:spLocks noGrp="1"/>
          </p:cNvSpPr>
          <p:nvPr>
            <p:ph type="title"/>
          </p:nvPr>
        </p:nvSpPr>
        <p:spPr>
          <a:xfrm>
            <a:off x="833002" y="365125"/>
            <a:ext cx="10520702" cy="1325563"/>
          </a:xfrm>
        </p:spPr>
        <p:txBody>
          <a:bodyPr>
            <a:normAutofit/>
          </a:bodyPr>
          <a:lstStyle/>
          <a:p>
            <a:r>
              <a:rPr lang="en-US" dirty="0"/>
              <a:t>Isaac Levin </a:t>
            </a:r>
            <a:br>
              <a:rPr lang="en-US" dirty="0"/>
            </a:br>
            <a:r>
              <a:rPr lang="en-US" sz="1800" dirty="0"/>
              <a:t>Application Development Manager – Microsoft Developer Support </a:t>
            </a:r>
            <a:endParaRPr lang="en-US" dirty="0"/>
          </a:p>
        </p:txBody>
      </p:sp>
      <p:sp>
        <p:nvSpPr>
          <p:cNvPr id="3" name="Content Placeholder 2">
            <a:extLst>
              <a:ext uri="{FF2B5EF4-FFF2-40B4-BE49-F238E27FC236}">
                <a16:creationId xmlns:a16="http://schemas.microsoft.com/office/drawing/2014/main" id="{CF03FF56-FD69-430D-96E9-1732F92B5A3C}"/>
              </a:ext>
            </a:extLst>
          </p:cNvPr>
          <p:cNvSpPr>
            <a:spLocks noGrp="1"/>
          </p:cNvSpPr>
          <p:nvPr>
            <p:ph idx="1"/>
          </p:nvPr>
        </p:nvSpPr>
        <p:spPr>
          <a:xfrm>
            <a:off x="838201" y="2022601"/>
            <a:ext cx="10515598" cy="4154361"/>
          </a:xfrm>
        </p:spPr>
        <p:txBody>
          <a:bodyPr>
            <a:normAutofit/>
          </a:bodyPr>
          <a:lstStyle/>
          <a:p>
            <a:pPr marL="0" indent="0">
              <a:buNone/>
            </a:pPr>
            <a:r>
              <a:rPr lang="en-US" sz="2400" dirty="0"/>
              <a:t>&lt;/&gt; https://www.isaaclevin.com</a:t>
            </a:r>
          </a:p>
          <a:p>
            <a:pPr marL="0" indent="0">
              <a:buNone/>
            </a:pPr>
            <a:r>
              <a:rPr lang="en-US" sz="2400" dirty="0"/>
              <a:t>       @isaac2004</a:t>
            </a:r>
          </a:p>
          <a:p>
            <a:pPr marL="0" indent="0">
              <a:buNone/>
            </a:pPr>
            <a:r>
              <a:rPr lang="en-US" sz="2400" dirty="0"/>
              <a:t>       @isaac2004</a:t>
            </a:r>
          </a:p>
          <a:p>
            <a:endParaRPr lang="en-US" sz="2400" dirty="0"/>
          </a:p>
        </p:txBody>
      </p:sp>
      <p:pic>
        <p:nvPicPr>
          <p:cNvPr id="10" name="Picture 9">
            <a:extLst>
              <a:ext uri="{FF2B5EF4-FFF2-40B4-BE49-F238E27FC236}">
                <a16:creationId xmlns:a16="http://schemas.microsoft.com/office/drawing/2014/main" id="{E620A6DA-C12B-488A-B5FA-AA243F6F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87" y="2375828"/>
            <a:ext cx="585720" cy="585720"/>
          </a:xfrm>
          <a:prstGeom prst="rect">
            <a:avLst/>
          </a:prstGeom>
        </p:spPr>
      </p:pic>
      <p:pic>
        <p:nvPicPr>
          <p:cNvPr id="1038" name="Picture 14" descr="http://www.iconsplace.com/icons/preview/white/github-256.png">
            <a:extLst>
              <a:ext uri="{FF2B5EF4-FFF2-40B4-BE49-F238E27FC236}">
                <a16:creationId xmlns:a16="http://schemas.microsoft.com/office/drawing/2014/main" id="{2F499CEC-9493-4958-8DAB-35711304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723" y="2926635"/>
            <a:ext cx="395713" cy="39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CBD58D-1568-4F04-B688-AAC202E6D3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353" y="2289383"/>
            <a:ext cx="3356581" cy="3356581"/>
          </a:xfrm>
          <a:prstGeom prst="rect">
            <a:avLst/>
          </a:prstGeom>
        </p:spPr>
      </p:pic>
    </p:spTree>
    <p:extLst>
      <p:ext uri="{BB962C8B-B14F-4D97-AF65-F5344CB8AC3E}">
        <p14:creationId xmlns:p14="http://schemas.microsoft.com/office/powerpoint/2010/main" val="29775708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dirty="0"/>
              <a:t>Snapshot Debugger</a:t>
            </a:r>
          </a:p>
          <a:p>
            <a:pPr marL="742950" lvl="1" indent="-285750"/>
            <a:r>
              <a:rPr lang="en-US" sz="3200" dirty="0"/>
              <a:t>Full Stack Trace</a:t>
            </a:r>
          </a:p>
          <a:p>
            <a:pPr marL="742950" lvl="1" indent="-285750"/>
            <a:r>
              <a:rPr lang="en-US" sz="3200" dirty="0"/>
              <a:t>Locals window at time of Exception</a:t>
            </a:r>
          </a:p>
          <a:p>
            <a:pPr marL="742950" lvl="1" indent="-285750"/>
            <a:r>
              <a:rPr lang="en-US" sz="3200" dirty="0"/>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872955" y="444895"/>
            <a:ext cx="10913799" cy="5637498"/>
          </a:xfrm>
          <a:prstGeom prst="rect">
            <a:avLst/>
          </a:prstGeom>
        </p:spPr>
      </p:pic>
    </p:spTree>
    <p:extLst>
      <p:ext uri="{BB962C8B-B14F-4D97-AF65-F5344CB8AC3E}">
        <p14:creationId xmlns:p14="http://schemas.microsoft.com/office/powerpoint/2010/main" val="41675480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95F49-7655-4FFA-9CF8-3F66144BA73C}"/>
              </a:ext>
            </a:extLst>
          </p:cNvPr>
          <p:cNvSpPr>
            <a:spLocks noGrp="1"/>
          </p:cNvSpPr>
          <p:nvPr>
            <p:ph type="title"/>
          </p:nvPr>
        </p:nvSpPr>
        <p:spPr>
          <a:xfrm>
            <a:off x="804671" y="2600324"/>
            <a:ext cx="8962558" cy="3277961"/>
          </a:xfrm>
        </p:spPr>
        <p:txBody>
          <a:bodyPr vert="horz" lIns="91440" tIns="45720" rIns="91440" bIns="45720" rtlCol="0" anchor="t">
            <a:noAutofit/>
          </a:bodyPr>
          <a:lstStyle/>
          <a:p>
            <a:r>
              <a:rPr lang="en-US" sz="4800" kern="1200" dirty="0">
                <a:solidFill>
                  <a:schemeClr val="tx1"/>
                </a:solidFill>
                <a:latin typeface="+mj-lt"/>
                <a:ea typeface="+mj-ea"/>
                <a:cs typeface="+mj-cs"/>
              </a:rPr>
              <a:t>Snapshot Debugger/Exceptions</a:t>
            </a:r>
          </a:p>
        </p:txBody>
      </p:sp>
      <p:sp>
        <p:nvSpPr>
          <p:cNvPr id="3" name="Content Placeholder 2">
            <a:extLst>
              <a:ext uri="{FF2B5EF4-FFF2-40B4-BE49-F238E27FC236}">
                <a16:creationId xmlns:a16="http://schemas.microsoft.com/office/drawing/2014/main" id="{27AE4798-8CBC-42A7-B5F7-C9AA37C95F40}"/>
              </a:ext>
            </a:extLst>
          </p:cNvPr>
          <p:cNvSpPr>
            <a:spLocks noGrp="1"/>
          </p:cNvSpPr>
          <p:nvPr>
            <p:ph idx="1"/>
          </p:nvPr>
        </p:nvSpPr>
        <p:spPr>
          <a:xfrm>
            <a:off x="804672" y="1300450"/>
            <a:ext cx="4167376" cy="1155525"/>
          </a:xfrm>
        </p:spPr>
        <p:txBody>
          <a:bodyPr vert="horz" lIns="91440" tIns="45720" rIns="91440" bIns="45720" rtlCol="0" anchor="b">
            <a:noAutofit/>
          </a:bodyPr>
          <a:lstStyle/>
          <a:p>
            <a:pPr marL="0" indent="0">
              <a:buNone/>
            </a:pPr>
            <a:r>
              <a:rPr lang="en-US" sz="6000" kern="1200" dirty="0">
                <a:solidFill>
                  <a:schemeClr val="tx1"/>
                </a:solidFill>
                <a:latin typeface="+mn-lt"/>
                <a:ea typeface="+mn-ea"/>
                <a:cs typeface="+mn-cs"/>
              </a:rPr>
              <a:t>Demo</a:t>
            </a:r>
          </a:p>
        </p:txBody>
      </p:sp>
    </p:spTree>
    <p:extLst>
      <p:ext uri="{BB962C8B-B14F-4D97-AF65-F5344CB8AC3E}">
        <p14:creationId xmlns:p14="http://schemas.microsoft.com/office/powerpoint/2010/main" val="15504546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CA324FC-C8DB-49D4-892B-D9E334385E1B}"/>
              </a:ext>
            </a:extLst>
          </p:cNvPr>
          <p:cNvSpPr>
            <a:spLocks noGrp="1"/>
          </p:cNvSpPr>
          <p:nvPr>
            <p:ph type="title"/>
          </p:nvPr>
        </p:nvSpPr>
        <p:spPr/>
        <p:txBody>
          <a:bodyPr/>
          <a:lstStyle/>
          <a:p>
            <a:r>
              <a:rPr lang="en-US" dirty="0"/>
              <a:t>Watch Me on Channel 9!</a:t>
            </a:r>
          </a:p>
        </p:txBody>
      </p:sp>
      <p:pic>
        <p:nvPicPr>
          <p:cNvPr id="9" name="Picture 8">
            <a:extLst>
              <a:ext uri="{FF2B5EF4-FFF2-40B4-BE49-F238E27FC236}">
                <a16:creationId xmlns:a16="http://schemas.microsoft.com/office/drawing/2014/main" id="{DD2B3D07-3432-4BCC-909B-302B340ACC68}"/>
              </a:ext>
            </a:extLst>
          </p:cNvPr>
          <p:cNvPicPr>
            <a:picLocks noChangeAspect="1"/>
          </p:cNvPicPr>
          <p:nvPr/>
        </p:nvPicPr>
        <p:blipFill>
          <a:blip r:embed="rId3"/>
          <a:stretch>
            <a:fillRect/>
          </a:stretch>
        </p:blipFill>
        <p:spPr>
          <a:xfrm>
            <a:off x="1476374" y="2056292"/>
            <a:ext cx="8668268" cy="4549460"/>
          </a:xfrm>
          <a:prstGeom prst="rect">
            <a:avLst/>
          </a:prstGeom>
        </p:spPr>
      </p:pic>
    </p:spTree>
    <p:extLst>
      <p:ext uri="{BB962C8B-B14F-4D97-AF65-F5344CB8AC3E}">
        <p14:creationId xmlns:p14="http://schemas.microsoft.com/office/powerpoint/2010/main" val="16136386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198C5-9AC7-4F98-8E96-D135E01CC219}"/>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13" name="Picture 2" descr="https://azure.microsoft.com/svghandler/application-insights/?width=600&amp;height=315">
            <a:extLst>
              <a:ext uri="{FF2B5EF4-FFF2-40B4-BE49-F238E27FC236}">
                <a16:creationId xmlns:a16="http://schemas.microsoft.com/office/drawing/2014/main" id="{A635140D-F54D-460B-B500-ADF49182A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CF8A9B-27D0-4BAA-B159-3F39A71571B1}"/>
              </a:ext>
            </a:extLst>
          </p:cNvPr>
          <p:cNvSpPr/>
          <p:nvPr/>
        </p:nvSpPr>
        <p:spPr>
          <a:xfrm>
            <a:off x="2551727" y="770988"/>
            <a:ext cx="6681316" cy="523220"/>
          </a:xfrm>
          <a:prstGeom prst="rect">
            <a:avLst/>
          </a:prstGeom>
        </p:spPr>
        <p:txBody>
          <a:bodyPr wrap="none">
            <a:spAutoFit/>
          </a:bodyPr>
          <a:lstStyle/>
          <a:p>
            <a:r>
              <a:rPr lang="en-US" sz="2800" dirty="0">
                <a:hlinkClick r:id="rId4">
                  <a:extLst>
                    <a:ext uri="{A12FA001-AC4F-418D-AE19-62706E023703}">
                      <ahyp:hlinkClr xmlns:ahyp="http://schemas.microsoft.com/office/drawing/2018/hyperlinkcolor" val="tx"/>
                    </a:ext>
                  </a:extLst>
                </a:hlinkClick>
              </a:rPr>
              <a:t>https://www.theurlist.com/levin-appinsights</a:t>
            </a:r>
            <a:endParaRPr lang="en-US" sz="2800" dirty="0"/>
          </a:p>
        </p:txBody>
      </p:sp>
    </p:spTree>
    <p:extLst>
      <p:ext uri="{BB962C8B-B14F-4D97-AF65-F5344CB8AC3E}">
        <p14:creationId xmlns:p14="http://schemas.microsoft.com/office/powerpoint/2010/main" val="1917801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
        <p:nvSpPr>
          <p:cNvPr id="6" name="Content Placeholder 5">
            <a:extLst>
              <a:ext uri="{FF2B5EF4-FFF2-40B4-BE49-F238E27FC236}">
                <a16:creationId xmlns:a16="http://schemas.microsoft.com/office/drawing/2014/main" id="{DDDB690F-4648-498B-A2E9-70DE90114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2716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Quick Poll		</a:t>
            </a:r>
          </a:p>
        </p:txBody>
      </p:sp>
      <p:sp>
        <p:nvSpPr>
          <p:cNvPr id="9" name="Content Placeholder 2">
            <a:extLst>
              <a:ext uri="{FF2B5EF4-FFF2-40B4-BE49-F238E27FC236}">
                <a16:creationId xmlns:a16="http://schemas.microsoft.com/office/drawing/2014/main" id="{AEB3A298-C527-437A-B914-3D94CE020027}"/>
              </a:ext>
            </a:extLst>
          </p:cNvPr>
          <p:cNvSpPr>
            <a:spLocks noGrp="1"/>
          </p:cNvSpPr>
          <p:nvPr>
            <p:ph idx="1"/>
          </p:nvPr>
        </p:nvSpPr>
        <p:spPr>
          <a:xfrm>
            <a:off x="838200" y="1825625"/>
            <a:ext cx="10515600" cy="4351338"/>
          </a:xfrm>
        </p:spPr>
        <p:txBody>
          <a:bodyPr>
            <a:normAutofit/>
          </a:bodyPr>
          <a:lstStyle/>
          <a:p>
            <a:r>
              <a:rPr lang="en-US" sz="3200" dirty="0"/>
              <a:t>Who writes Web Apps (</a:t>
            </a:r>
            <a:r>
              <a:rPr lang="en-US" sz="3200" dirty="0" err="1"/>
              <a:t>client,server,both</a:t>
            </a:r>
            <a:r>
              <a:rPr lang="en-US" sz="3200" dirty="0"/>
              <a:t>)?</a:t>
            </a:r>
          </a:p>
          <a:p>
            <a:r>
              <a:rPr lang="en-US" sz="3200" dirty="0"/>
              <a:t>Who has apps deployed to the cloud? On-Prem?</a:t>
            </a:r>
          </a:p>
          <a:p>
            <a:r>
              <a:rPr lang="en-US" sz="3200" dirty="0"/>
              <a:t>Who uses an APM (New Relic, App Dynamics)?</a:t>
            </a:r>
          </a:p>
          <a:p>
            <a:r>
              <a:rPr lang="en-US" sz="3200" dirty="0"/>
              <a:t>Who rolls own Telemetry Collection (</a:t>
            </a:r>
            <a:r>
              <a:rPr lang="en-US" sz="3200" dirty="0" err="1"/>
              <a:t>NLog</a:t>
            </a:r>
            <a:r>
              <a:rPr lang="en-US" sz="3200" dirty="0"/>
              <a:t>, log4net)?</a:t>
            </a:r>
          </a:p>
          <a:p>
            <a:r>
              <a:rPr lang="en-US" sz="3200" dirty="0"/>
              <a:t>Who knows/uses Application Insights?</a:t>
            </a:r>
          </a:p>
          <a:p>
            <a:endParaRPr lang="en-US" sz="3200" dirty="0"/>
          </a:p>
        </p:txBody>
      </p:sp>
    </p:spTree>
    <p:extLst>
      <p:ext uri="{BB962C8B-B14F-4D97-AF65-F5344CB8AC3E}">
        <p14:creationId xmlns:p14="http://schemas.microsoft.com/office/powerpoint/2010/main" val="2339106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a:p>
        </p:txBody>
      </p:sp>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5" name="Graphic 4">
            <a:extLst>
              <a:ext uri="{FF2B5EF4-FFF2-40B4-BE49-F238E27FC236}">
                <a16:creationId xmlns:a16="http://schemas.microsoft.com/office/drawing/2014/main" id="{D75DD851-D54F-4918-89DC-BEF8D3BA0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574" y="2897304"/>
            <a:ext cx="1781564" cy="1781564"/>
          </a:xfrm>
          <a:prstGeom prst="rect">
            <a:avLst/>
          </a:prstGeom>
        </p:spPr>
      </p:pic>
      <p:pic>
        <p:nvPicPr>
          <p:cNvPr id="7" name="Picture 6">
            <a:extLst>
              <a:ext uri="{FF2B5EF4-FFF2-40B4-BE49-F238E27FC236}">
                <a16:creationId xmlns:a16="http://schemas.microsoft.com/office/drawing/2014/main" id="{E5877D4D-8E55-4FAA-8E14-C39DA9ED9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0" y="2194042"/>
            <a:ext cx="1487565" cy="2727202"/>
          </a:xfrm>
          <a:prstGeom prst="rect">
            <a:avLst/>
          </a:prstGeom>
        </p:spPr>
      </p:pic>
      <p:pic>
        <p:nvPicPr>
          <p:cNvPr id="16" name="Picture 15">
            <a:extLst>
              <a:ext uri="{FF2B5EF4-FFF2-40B4-BE49-F238E27FC236}">
                <a16:creationId xmlns:a16="http://schemas.microsoft.com/office/drawing/2014/main" id="{041355E6-534C-4350-A45E-86EE2D5FB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078" y="2677106"/>
            <a:ext cx="2150147" cy="2437667"/>
          </a:xfrm>
          <a:prstGeom prst="rect">
            <a:avLst/>
          </a:prstGeom>
        </p:spPr>
      </p:pic>
      <p:pic>
        <p:nvPicPr>
          <p:cNvPr id="18" name="Graphic 17">
            <a:extLst>
              <a:ext uri="{FF2B5EF4-FFF2-40B4-BE49-F238E27FC236}">
                <a16:creationId xmlns:a16="http://schemas.microsoft.com/office/drawing/2014/main" id="{CA223F21-7292-4511-BA98-68078C89C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6685" y="2507459"/>
            <a:ext cx="3984000" cy="2437668"/>
          </a:xfrm>
          <a:prstGeom prst="rect">
            <a:avLst/>
          </a:prstGeom>
        </p:spPr>
      </p:pic>
      <p:pic>
        <p:nvPicPr>
          <p:cNvPr id="20" name="Picture 19">
            <a:extLst>
              <a:ext uri="{FF2B5EF4-FFF2-40B4-BE49-F238E27FC236}">
                <a16:creationId xmlns:a16="http://schemas.microsoft.com/office/drawing/2014/main" id="{78299DA7-C5B4-4340-BE4B-6B348510B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4295" y="2752273"/>
            <a:ext cx="3685526" cy="1990184"/>
          </a:xfrm>
          <a:prstGeom prst="rect">
            <a:avLst/>
          </a:prstGeom>
        </p:spPr>
      </p:pic>
      <p:pic>
        <p:nvPicPr>
          <p:cNvPr id="22" name="Picture 21">
            <a:extLst>
              <a:ext uri="{FF2B5EF4-FFF2-40B4-BE49-F238E27FC236}">
                <a16:creationId xmlns:a16="http://schemas.microsoft.com/office/drawing/2014/main" id="{3397A329-6835-4686-905A-8395988DC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901" y="2176150"/>
            <a:ext cx="2539682" cy="2539682"/>
          </a:xfrm>
          <a:prstGeom prst="rect">
            <a:avLst/>
          </a:prstGeom>
        </p:spPr>
      </p:pic>
      <p:pic>
        <p:nvPicPr>
          <p:cNvPr id="24" name="Picture 23" descr="A picture containing vector graphics&#10;&#10;Description generated with very high confidence">
            <a:extLst>
              <a:ext uri="{FF2B5EF4-FFF2-40B4-BE49-F238E27FC236}">
                <a16:creationId xmlns:a16="http://schemas.microsoft.com/office/drawing/2014/main" id="{BBECE67D-569B-4000-B97B-5B5445285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463" y="2744447"/>
            <a:ext cx="1769657" cy="1769657"/>
          </a:xfrm>
          <a:prstGeom prst="rect">
            <a:avLst/>
          </a:prstGeom>
        </p:spPr>
      </p:pic>
      <p:pic>
        <p:nvPicPr>
          <p:cNvPr id="26" name="Picture 25" descr="A picture containing silhouette&#10;&#10;Description generated with high confidence">
            <a:extLst>
              <a:ext uri="{FF2B5EF4-FFF2-40B4-BE49-F238E27FC236}">
                <a16:creationId xmlns:a16="http://schemas.microsoft.com/office/drawing/2014/main" id="{08339D48-7096-4C15-ADD2-BFC12ED63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8376" y="2541275"/>
            <a:ext cx="2539682" cy="2539682"/>
          </a:xfrm>
          <a:prstGeom prst="rect">
            <a:avLst/>
          </a:prstGeom>
        </p:spPr>
      </p:pic>
      <p:pic>
        <p:nvPicPr>
          <p:cNvPr id="28" name="Picture 27">
            <a:extLst>
              <a:ext uri="{FF2B5EF4-FFF2-40B4-BE49-F238E27FC236}">
                <a16:creationId xmlns:a16="http://schemas.microsoft.com/office/drawing/2014/main" id="{3AD0CA40-D885-4153-9C6B-397E08A11A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11810" y="2632075"/>
            <a:ext cx="2381250" cy="2381250"/>
          </a:xfrm>
          <a:prstGeom prst="rect">
            <a:avLst/>
          </a:prstGeom>
        </p:spPr>
      </p:pic>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6877" y="21290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7FE0-C164-4A92-AE01-2CCD8141C682}"/>
              </a:ext>
            </a:extLst>
          </p:cNvPr>
          <p:cNvSpPr>
            <a:spLocks noGrp="1"/>
          </p:cNvSpPr>
          <p:nvPr>
            <p:ph type="title"/>
          </p:nvPr>
        </p:nvSpPr>
        <p:spPr>
          <a:xfrm>
            <a:off x="804671" y="2600324"/>
            <a:ext cx="7809677" cy="3277961"/>
          </a:xfrm>
        </p:spPr>
        <p:txBody>
          <a:bodyPr vert="horz" lIns="91440" tIns="45720" rIns="91440" bIns="45720" rtlCol="0" anchor="t">
            <a:normAutofit/>
          </a:bodyPr>
          <a:lstStyle/>
          <a:p>
            <a:r>
              <a:rPr lang="en-US" sz="8800" kern="1200" dirty="0">
                <a:solidFill>
                  <a:schemeClr val="tx1"/>
                </a:solidFill>
                <a:latin typeface="+mj-lt"/>
                <a:ea typeface="+mj-ea"/>
                <a:cs typeface="+mj-cs"/>
              </a:rPr>
              <a:t>How do I Instrument?</a:t>
            </a:r>
          </a:p>
        </p:txBody>
      </p:sp>
    </p:spTree>
    <p:extLst>
      <p:ext uri="{BB962C8B-B14F-4D97-AF65-F5344CB8AC3E}">
        <p14:creationId xmlns:p14="http://schemas.microsoft.com/office/powerpoint/2010/main" val="31883633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TotalTime>
  <Words>597</Words>
  <Application>Microsoft Office PowerPoint</Application>
  <PresentationFormat>Widescreen</PresentationFormat>
  <Paragraphs>115</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The Tool You Never Knew You Needed</vt:lpstr>
      <vt:lpstr>Isaac Levin  Application Development Manager – Microsoft Developer Support </vt:lpstr>
      <vt:lpstr>Quick Poll</vt:lpstr>
      <vt:lpstr>Quick Poll  </vt:lpstr>
      <vt:lpstr>Questions To Consider</vt:lpstr>
      <vt:lpstr>What is App Insights?</vt:lpstr>
      <vt:lpstr>What Kind of Telemetry?</vt:lpstr>
      <vt:lpstr>Flow of Application Insights</vt:lpstr>
      <vt:lpstr>How do I Instrument?</vt:lpstr>
      <vt:lpstr>Ok, I am Interested… How Much?</vt:lpstr>
      <vt:lpstr>Setting Up Your App</vt:lpstr>
      <vt:lpstr>Setting Up Your App</vt:lpstr>
      <vt:lpstr>Setting Up Your App</vt:lpstr>
      <vt:lpstr>Setting up App Insights</vt:lpstr>
      <vt:lpstr>What do I do with this data?</vt:lpstr>
      <vt:lpstr>Consuming the Data</vt:lpstr>
      <vt:lpstr>Consuming Telemetry in Action</vt:lpstr>
      <vt:lpstr>I have production issues</vt:lpstr>
      <vt:lpstr>Reasons for Production Issues</vt:lpstr>
      <vt:lpstr>Triage Options</vt:lpstr>
      <vt:lpstr>There has to be a better way?</vt:lpstr>
      <vt:lpstr>Snapshot Debugger/Exceptions</vt:lpstr>
      <vt:lpstr>Watch Me on Channel 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your App Know?</dc:title>
  <dc:creator>Isaac Levin</dc:creator>
  <cp:lastModifiedBy>Isaac Levin</cp:lastModifiedBy>
  <cp:revision>290</cp:revision>
  <dcterms:created xsi:type="dcterms:W3CDTF">2017-11-11T22:50:13Z</dcterms:created>
  <dcterms:modified xsi:type="dcterms:W3CDTF">2019-09-26T20:02:56Z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islevin@microsoft.com</vt:lpwstr>
  </property>
  <property fmtid="{D5CDD505-2E9C-101B-9397-08002B2CF9AE}" pid="5" name="MSIP_Label_f42aa342-8706-4288-bd11-ebb85995028c_SetDate">
    <vt:lpwstr>2018-02-28T16:12:02.3684941Z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